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Arima SemiBold"/>
      <p:regular r:id="rId23"/>
      <p:bold r:id="rId24"/>
    </p:embeddedFont>
    <p:embeddedFont>
      <p:font typeface="Anaheim"/>
      <p:regular r:id="rId25"/>
    </p:embeddedFont>
    <p:embeddedFont>
      <p:font typeface="Lexend"/>
      <p:regular r:id="rId26"/>
      <p:bold r:id="rId27"/>
    </p:embeddedFont>
    <p:embeddedFont>
      <p:font typeface="Chiv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A895AC3-5106-4EAF-BD9A-5F85563787A4}">
  <a:tblStyle styleId="{0A895AC3-5106-4EAF-BD9A-5F85563787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ArimaSemiBold-bold.fntdata"/><Relationship Id="rId23" Type="http://schemas.openxmlformats.org/officeDocument/2006/relationships/font" Target="fonts/ArimaSemiBold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exend-regular.fntdata"/><Relationship Id="rId25" Type="http://schemas.openxmlformats.org/officeDocument/2006/relationships/font" Target="fonts/Anaheim-regular.fntdata"/><Relationship Id="rId28" Type="http://schemas.openxmlformats.org/officeDocument/2006/relationships/font" Target="fonts/Chivo-regular.fntdata"/><Relationship Id="rId27" Type="http://schemas.openxmlformats.org/officeDocument/2006/relationships/font" Target="fonts/Lexen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hiv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hivo-boldItalic.fntdata"/><Relationship Id="rId30" Type="http://schemas.openxmlformats.org/officeDocument/2006/relationships/font" Target="fonts/Chiv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6690f75832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6690f75832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6690f75832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6690f75832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68e138a35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68e138a35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6690f75832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6690f75832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6690f75832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6690f75832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6690f75832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6690f75832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6690f75832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6690f75832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6bb6712567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6bb6712567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668e138a35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668e138a35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a86c4de052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a86c4de052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6690f7583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6690f7583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668e138a35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668e138a35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668e138a35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668e138a35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6690f75832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6690f75832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668e138a35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668e138a35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690f75832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6690f75832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g trình bày chứa tiêu đề 1">
  <p:cSld name="TITLE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" name="Google Shape;53;p1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54" name="Google Shape;54;p13"/>
            <p:cNvPicPr preferRelativeResize="0"/>
            <p:nvPr/>
          </p:nvPicPr>
          <p:blipFill rotWithShape="1">
            <a:blip r:embed="rId3">
              <a:alphaModFix/>
            </a:blip>
            <a:srcRect b="0" l="0" r="6611" t="0"/>
            <a:stretch/>
          </p:blipFill>
          <p:spPr>
            <a:xfrm flipH="1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13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8">
            <a:off x="230499" y="2701566"/>
            <a:ext cx="2143151" cy="4414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128353">
            <a:off x="5121624" y="-2615510"/>
            <a:ext cx="2143151" cy="441466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>
            <p:ph type="ctrTitle"/>
          </p:nvPr>
        </p:nvSpPr>
        <p:spPr>
          <a:xfrm>
            <a:off x="3041825" y="1179576"/>
            <a:ext cx="5387400" cy="23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0" sz="3500">
                <a:latin typeface="Arima SemiBold"/>
                <a:ea typeface="Arima SemiBold"/>
                <a:cs typeface="Arima SemiBold"/>
                <a:sym typeface="Arim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041725" y="3737613"/>
            <a:ext cx="5387400" cy="457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302F2F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0" name="Google Shape;60;p13"/>
          <p:cNvSpPr txBox="1"/>
          <p:nvPr>
            <p:ph idx="2" type="subTitle"/>
          </p:nvPr>
        </p:nvSpPr>
        <p:spPr>
          <a:xfrm>
            <a:off x="6600325" y="539400"/>
            <a:ext cx="1828800" cy="457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Arima SemiBold"/>
                <a:ea typeface="Arima SemiBold"/>
                <a:cs typeface="Arima SemiBold"/>
                <a:sym typeface="Arim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0" l="0" r="4662" t="466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>
            <p:ph type="title"/>
          </p:nvPr>
        </p:nvSpPr>
        <p:spPr>
          <a:xfrm>
            <a:off x="713250" y="539400"/>
            <a:ext cx="77160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5">
            <a:alphaModFix/>
          </a:blip>
          <a:srcRect b="12793" l="13163" r="37218" t="0"/>
          <a:stretch/>
        </p:blipFill>
        <p:spPr>
          <a:xfrm flipH="1" rot="1286826">
            <a:off x="-3017770" y="-704599"/>
            <a:ext cx="4002302" cy="395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9483536">
            <a:off x="-869244" y="1499155"/>
            <a:ext cx="1715391" cy="39318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639072" y="4663225"/>
            <a:ext cx="382200" cy="3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2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960900" y="424722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">
            <a:alphaModFix/>
          </a:blip>
          <a:srcRect b="0" l="19997" r="21666" t="0"/>
          <a:stretch/>
        </p:blipFill>
        <p:spPr>
          <a:xfrm>
            <a:off x="177550" y="4383350"/>
            <a:ext cx="548698" cy="52909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ctrTitle"/>
          </p:nvPr>
        </p:nvSpPr>
        <p:spPr>
          <a:xfrm>
            <a:off x="1437450" y="1300100"/>
            <a:ext cx="6269100" cy="1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FRI-based Recursion</a:t>
            </a:r>
            <a:r>
              <a:rPr lang="en" sz="4000"/>
              <a:t> with a </a:t>
            </a:r>
            <a:r>
              <a:rPr lang="en" sz="4000"/>
              <a:t>Groth16 Wrapper</a:t>
            </a:r>
            <a:endParaRPr sz="4000">
              <a:solidFill>
                <a:schemeClr val="accent6"/>
              </a:solidFill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4140150" y="3093325"/>
            <a:ext cx="8637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VanhGer</a:t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 with Groth16 </a:t>
            </a:r>
            <a:endParaRPr/>
          </a:p>
        </p:txBody>
      </p:sp>
      <p:sp>
        <p:nvSpPr>
          <p:cNvPr id="157" name="Google Shape;157;p24"/>
          <p:cNvSpPr txBox="1"/>
          <p:nvPr/>
        </p:nvSpPr>
        <p:spPr>
          <a:xfrm>
            <a:off x="725425" y="1385250"/>
            <a:ext cx="7704000" cy="23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Continuations</a:t>
            </a:r>
            <a:endParaRPr b="1"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Part2: Succinct receipt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Recursive proving</a:t>
            </a:r>
            <a:endParaRPr b="1"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7325" y="1433700"/>
            <a:ext cx="4426850" cy="26843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9" name="Google Shape;159;p24"/>
          <p:cNvSpPr txBox="1"/>
          <p:nvPr>
            <p:ph idx="12" type="sldNum"/>
          </p:nvPr>
        </p:nvSpPr>
        <p:spPr>
          <a:xfrm>
            <a:off x="8639072" y="4663225"/>
            <a:ext cx="382200" cy="3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 with Groth16 </a:t>
            </a:r>
            <a:endParaRPr/>
          </a:p>
        </p:txBody>
      </p:sp>
      <p:sp>
        <p:nvSpPr>
          <p:cNvPr id="165" name="Google Shape;165;p25"/>
          <p:cNvSpPr txBox="1"/>
          <p:nvPr/>
        </p:nvSpPr>
        <p:spPr>
          <a:xfrm>
            <a:off x="725425" y="1385250"/>
            <a:ext cx="7704000" cy="23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Continuations</a:t>
            </a:r>
            <a:endParaRPr b="1"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Part2: Succinct receipt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613" y="2035900"/>
            <a:ext cx="7307626" cy="24789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7" name="Google Shape;167;p25"/>
          <p:cNvSpPr txBox="1"/>
          <p:nvPr>
            <p:ph idx="12" type="sldNum"/>
          </p:nvPr>
        </p:nvSpPr>
        <p:spPr>
          <a:xfrm>
            <a:off x="8639072" y="4663225"/>
            <a:ext cx="382200" cy="3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 with Groth16 </a:t>
            </a:r>
            <a:endParaRPr/>
          </a:p>
        </p:txBody>
      </p:sp>
      <p:sp>
        <p:nvSpPr>
          <p:cNvPr id="173" name="Google Shape;173;p26"/>
          <p:cNvSpPr txBox="1"/>
          <p:nvPr/>
        </p:nvSpPr>
        <p:spPr>
          <a:xfrm>
            <a:off x="720000" y="1406125"/>
            <a:ext cx="7704000" cy="29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975" y="1658975"/>
            <a:ext cx="6892049" cy="2701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5" name="Google Shape;175;p26"/>
          <p:cNvSpPr txBox="1"/>
          <p:nvPr>
            <p:ph idx="12" type="sldNum"/>
          </p:nvPr>
        </p:nvSpPr>
        <p:spPr>
          <a:xfrm>
            <a:off x="8639072" y="4663225"/>
            <a:ext cx="382200" cy="3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 with Groth16 </a:t>
            </a:r>
            <a:endParaRPr/>
          </a:p>
        </p:txBody>
      </p:sp>
      <p:sp>
        <p:nvSpPr>
          <p:cNvPr id="181" name="Google Shape;181;p27"/>
          <p:cNvSpPr txBox="1"/>
          <p:nvPr/>
        </p:nvSpPr>
        <p:spPr>
          <a:xfrm>
            <a:off x="725425" y="1385250"/>
            <a:ext cx="7704000" cy="29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Proof size</a:t>
            </a:r>
            <a:endParaRPr b="1"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Using SNARK: Groth16 to wrap the proof -&gt; Proof size: ~ 100 bytes.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Prover time: 40 seconds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325" y="2341900"/>
            <a:ext cx="7411350" cy="22286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3" name="Google Shape;183;p27"/>
          <p:cNvSpPr txBox="1"/>
          <p:nvPr>
            <p:ph idx="12" type="sldNum"/>
          </p:nvPr>
        </p:nvSpPr>
        <p:spPr>
          <a:xfrm>
            <a:off x="8639072" y="4663225"/>
            <a:ext cx="382200" cy="3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 with Groth16 </a:t>
            </a:r>
            <a:endParaRPr/>
          </a:p>
        </p:txBody>
      </p:sp>
      <p:sp>
        <p:nvSpPr>
          <p:cNvPr id="189" name="Google Shape;189;p28"/>
          <p:cNvSpPr txBox="1"/>
          <p:nvPr/>
        </p:nvSpPr>
        <p:spPr>
          <a:xfrm>
            <a:off x="725425" y="1385250"/>
            <a:ext cx="7704000" cy="29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The Emergent Pattern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575" y="2019194"/>
            <a:ext cx="7714850" cy="244316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1" name="Google Shape;191;p28"/>
          <p:cNvSpPr txBox="1"/>
          <p:nvPr>
            <p:ph idx="12" type="sldNum"/>
          </p:nvPr>
        </p:nvSpPr>
        <p:spPr>
          <a:xfrm>
            <a:off x="8639072" y="4663225"/>
            <a:ext cx="382200" cy="3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 with Groth16 </a:t>
            </a:r>
            <a:endParaRPr/>
          </a:p>
        </p:txBody>
      </p:sp>
      <p:sp>
        <p:nvSpPr>
          <p:cNvPr id="197" name="Google Shape;197;p29"/>
          <p:cNvSpPr txBox="1"/>
          <p:nvPr/>
        </p:nvSpPr>
        <p:spPr>
          <a:xfrm>
            <a:off x="725425" y="1385250"/>
            <a:ext cx="7704000" cy="29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The Emergent Pattern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Parallelizability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98" name="Google Shape;1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950" y="2128475"/>
            <a:ext cx="6946951" cy="2700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9" name="Google Shape;199;p29"/>
          <p:cNvSpPr txBox="1"/>
          <p:nvPr>
            <p:ph idx="12" type="sldNum"/>
          </p:nvPr>
        </p:nvSpPr>
        <p:spPr>
          <a:xfrm>
            <a:off x="8639072" y="4663225"/>
            <a:ext cx="382200" cy="3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 with Groth16 </a:t>
            </a:r>
            <a:endParaRPr/>
          </a:p>
        </p:txBody>
      </p:sp>
      <p:sp>
        <p:nvSpPr>
          <p:cNvPr id="205" name="Google Shape;205;p30"/>
          <p:cNvSpPr txBox="1"/>
          <p:nvPr/>
        </p:nvSpPr>
        <p:spPr>
          <a:xfrm>
            <a:off x="725425" y="1385250"/>
            <a:ext cx="7704000" cy="29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The Emergent Pattern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Decentralizability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350" y="2098525"/>
            <a:ext cx="7275300" cy="26700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8639072" y="4663225"/>
            <a:ext cx="382200" cy="3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31"/>
          <p:cNvSpPr txBox="1"/>
          <p:nvPr>
            <p:ph type="title"/>
          </p:nvPr>
        </p:nvSpPr>
        <p:spPr>
          <a:xfrm>
            <a:off x="1628550" y="1189350"/>
            <a:ext cx="5886900" cy="17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000"/>
              <a:t>Thank for your listening</a:t>
            </a:r>
            <a:endParaRPr sz="5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82" name="Google Shape;82;p16"/>
          <p:cNvSpPr txBox="1"/>
          <p:nvPr/>
        </p:nvSpPr>
        <p:spPr>
          <a:xfrm>
            <a:off x="675450" y="1517750"/>
            <a:ext cx="7793100" cy="23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700" y="1486225"/>
            <a:ext cx="8186602" cy="23877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4" name="Google Shape;84;p16"/>
          <p:cNvSpPr/>
          <p:nvPr/>
        </p:nvSpPr>
        <p:spPr>
          <a:xfrm>
            <a:off x="591900" y="3527775"/>
            <a:ext cx="517500" cy="141000"/>
          </a:xfrm>
          <a:prstGeom prst="rect">
            <a:avLst/>
          </a:prstGeom>
          <a:noFill/>
          <a:ln cap="flat" cmpd="sng" w="9525">
            <a:solidFill>
              <a:srgbClr val="EC3A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2473375" y="3527775"/>
            <a:ext cx="328800" cy="141000"/>
          </a:xfrm>
          <a:prstGeom prst="rect">
            <a:avLst/>
          </a:prstGeom>
          <a:noFill/>
          <a:ln cap="flat" cmpd="sng" w="9525">
            <a:solidFill>
              <a:srgbClr val="EC3A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7639600" y="2644875"/>
            <a:ext cx="312900" cy="141000"/>
          </a:xfrm>
          <a:prstGeom prst="rect">
            <a:avLst/>
          </a:prstGeom>
          <a:noFill/>
          <a:ln cap="flat" cmpd="sng" w="9525">
            <a:solidFill>
              <a:srgbClr val="EC3A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3124050" y="3527775"/>
            <a:ext cx="163200" cy="141000"/>
          </a:xfrm>
          <a:prstGeom prst="rect">
            <a:avLst/>
          </a:prstGeom>
          <a:noFill/>
          <a:ln cap="flat" cmpd="sng" w="9525">
            <a:solidFill>
              <a:srgbClr val="FCBD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8639072" y="4663225"/>
            <a:ext cx="382200" cy="3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675450" y="1517750"/>
            <a:ext cx="7793100" cy="23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FRI-based recursion with a Groth16 Wrapper is an emergent pattern across Polygon, RISC Zero, zkSync, </a:t>
            </a: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and others.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95" name="Google Shape;95;p17"/>
          <p:cNvGraphicFramePr/>
          <p:nvPr/>
        </p:nvGraphicFramePr>
        <p:xfrm>
          <a:off x="952500" y="258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{0A895AC3-5106-4EAF-BD9A-5F85563787A4}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RISC Zero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Polygon zkEVM (Hermez)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zkSync (Boojum)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FRI + Groth16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FRI + KZG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FRI + KZG</a:t>
                      </a:r>
                      <a:endParaRPr sz="1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6" name="Google Shape;96;p17"/>
          <p:cNvSpPr txBox="1"/>
          <p:nvPr>
            <p:ph idx="12" type="sldNum"/>
          </p:nvPr>
        </p:nvSpPr>
        <p:spPr>
          <a:xfrm>
            <a:off x="8639072" y="4663225"/>
            <a:ext cx="382200" cy="3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1100850" y="2150075"/>
            <a:ext cx="69423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FRI WITH GROTH16</a:t>
            </a:r>
            <a:endParaRPr sz="5000"/>
          </a:p>
        </p:txBody>
      </p:sp>
      <p:sp>
        <p:nvSpPr>
          <p:cNvPr id="102" name="Google Shape;102;p18"/>
          <p:cNvSpPr txBox="1"/>
          <p:nvPr>
            <p:ph idx="12" type="sldNum"/>
          </p:nvPr>
        </p:nvSpPr>
        <p:spPr>
          <a:xfrm>
            <a:off x="8639072" y="4663225"/>
            <a:ext cx="382200" cy="3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 with Groth16 </a:t>
            </a:r>
            <a:endParaRPr/>
          </a:p>
        </p:txBody>
      </p:sp>
      <p:sp>
        <p:nvSpPr>
          <p:cNvPr id="108" name="Google Shape;108;p19"/>
          <p:cNvSpPr txBox="1"/>
          <p:nvPr/>
        </p:nvSpPr>
        <p:spPr>
          <a:xfrm>
            <a:off x="725425" y="1385250"/>
            <a:ext cx="7704000" cy="23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What is ZkVM</a:t>
            </a:r>
            <a:endParaRPr b="1"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 b="2360" l="783" r="0" t="1310"/>
          <a:stretch/>
        </p:blipFill>
        <p:spPr>
          <a:xfrm>
            <a:off x="1637575" y="2059700"/>
            <a:ext cx="5915750" cy="22020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0" name="Google Shape;110;p19"/>
          <p:cNvSpPr txBox="1"/>
          <p:nvPr>
            <p:ph idx="12" type="sldNum"/>
          </p:nvPr>
        </p:nvSpPr>
        <p:spPr>
          <a:xfrm>
            <a:off x="8639072" y="4663225"/>
            <a:ext cx="382200" cy="3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 with Groth16 </a:t>
            </a:r>
            <a:endParaRPr/>
          </a:p>
        </p:txBody>
      </p:sp>
      <p:sp>
        <p:nvSpPr>
          <p:cNvPr id="116" name="Google Shape;116;p20"/>
          <p:cNvSpPr txBox="1"/>
          <p:nvPr/>
        </p:nvSpPr>
        <p:spPr>
          <a:xfrm>
            <a:off x="725425" y="1385250"/>
            <a:ext cx="7704000" cy="23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What is ZkVM</a:t>
            </a:r>
            <a:endParaRPr b="1"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" y="2159863"/>
            <a:ext cx="4799700" cy="181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5036" y="2159875"/>
            <a:ext cx="1934378" cy="18150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9" name="Google Shape;119;p20"/>
          <p:cNvSpPr txBox="1"/>
          <p:nvPr>
            <p:ph idx="12" type="sldNum"/>
          </p:nvPr>
        </p:nvSpPr>
        <p:spPr>
          <a:xfrm>
            <a:off x="8639072" y="4663225"/>
            <a:ext cx="382200" cy="3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 with Groth16 </a:t>
            </a:r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725425" y="1385250"/>
            <a:ext cx="7704000" cy="23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What is ZkVM</a:t>
            </a:r>
            <a:endParaRPr b="1"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Considerations: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-"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Prover time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-"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Proof size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-"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Parallelizability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-"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Decentralizability</a:t>
            </a:r>
            <a:endParaRPr b="1"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6925" y="1223275"/>
            <a:ext cx="2956401" cy="29564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>
            <p:ph idx="12" type="sldNum"/>
          </p:nvPr>
        </p:nvSpPr>
        <p:spPr>
          <a:xfrm>
            <a:off x="8639072" y="4663225"/>
            <a:ext cx="382200" cy="3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 with Groth16 </a:t>
            </a:r>
            <a:endParaRPr/>
          </a:p>
        </p:txBody>
      </p:sp>
      <p:sp>
        <p:nvSpPr>
          <p:cNvPr id="133" name="Google Shape;133;p22"/>
          <p:cNvSpPr txBox="1"/>
          <p:nvPr/>
        </p:nvSpPr>
        <p:spPr>
          <a:xfrm>
            <a:off x="725425" y="1385250"/>
            <a:ext cx="7704000" cy="23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Prover Time:</a:t>
            </a:r>
            <a:endParaRPr b="1"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Continuations</a:t>
            </a:r>
            <a:endParaRPr b="1"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-"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Before </a:t>
            </a:r>
            <a:r>
              <a:rPr b="1"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continuations: </a:t>
            </a: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limit: 16 million machine instructions.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-"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After </a:t>
            </a:r>
            <a:r>
              <a:rPr b="1"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continuations: </a:t>
            </a: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no limit ~ 10 billion machine instructions.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1225" y="2983100"/>
            <a:ext cx="3941550" cy="14905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5" name="Google Shape;135;p22"/>
          <p:cNvSpPr txBox="1"/>
          <p:nvPr>
            <p:ph idx="12" type="sldNum"/>
          </p:nvPr>
        </p:nvSpPr>
        <p:spPr>
          <a:xfrm>
            <a:off x="8639072" y="4663225"/>
            <a:ext cx="382200" cy="3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 with Groth16 </a:t>
            </a:r>
            <a:endParaRPr/>
          </a:p>
        </p:txBody>
      </p:sp>
      <p:sp>
        <p:nvSpPr>
          <p:cNvPr id="141" name="Google Shape;141;p23"/>
          <p:cNvSpPr txBox="1"/>
          <p:nvPr/>
        </p:nvSpPr>
        <p:spPr>
          <a:xfrm>
            <a:off x="725425" y="1385250"/>
            <a:ext cx="7704000" cy="23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Continuations</a:t>
            </a:r>
            <a:endParaRPr b="1"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Part1: Flat receipt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830" y="2103100"/>
            <a:ext cx="4105291" cy="2439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3000" y="2103100"/>
            <a:ext cx="2040050" cy="2439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4" name="Google Shape;144;p23"/>
          <p:cNvSpPr/>
          <p:nvPr/>
        </p:nvSpPr>
        <p:spPr>
          <a:xfrm>
            <a:off x="6180825" y="2169200"/>
            <a:ext cx="1717200" cy="278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35D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5" name="Google Shape;145;p23"/>
          <p:cNvSpPr/>
          <p:nvPr/>
        </p:nvSpPr>
        <p:spPr>
          <a:xfrm>
            <a:off x="6180825" y="2669225"/>
            <a:ext cx="1717200" cy="278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35D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6" name="Google Shape;146;p23"/>
          <p:cNvSpPr/>
          <p:nvPr/>
        </p:nvSpPr>
        <p:spPr>
          <a:xfrm>
            <a:off x="6180825" y="3204025"/>
            <a:ext cx="1717200" cy="278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35D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7" name="Google Shape;147;p23"/>
          <p:cNvSpPr/>
          <p:nvPr/>
        </p:nvSpPr>
        <p:spPr>
          <a:xfrm>
            <a:off x="6180825" y="3704050"/>
            <a:ext cx="1779900" cy="278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35D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8" name="Google Shape;148;p23"/>
          <p:cNvSpPr/>
          <p:nvPr/>
        </p:nvSpPr>
        <p:spPr>
          <a:xfrm>
            <a:off x="6180825" y="4204075"/>
            <a:ext cx="1849500" cy="278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35D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49" name="Google Shape;149;p23"/>
          <p:cNvCxnSpPr/>
          <p:nvPr/>
        </p:nvCxnSpPr>
        <p:spPr>
          <a:xfrm flipH="1">
            <a:off x="7355800" y="1772900"/>
            <a:ext cx="159900" cy="278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" name="Google Shape;150;p23"/>
          <p:cNvSpPr txBox="1"/>
          <p:nvPr/>
        </p:nvSpPr>
        <p:spPr>
          <a:xfrm>
            <a:off x="7258475" y="1473950"/>
            <a:ext cx="10569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Segment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1" name="Google Shape;151;p23"/>
          <p:cNvSpPr txBox="1"/>
          <p:nvPr>
            <p:ph idx="12" type="sldNum"/>
          </p:nvPr>
        </p:nvSpPr>
        <p:spPr>
          <a:xfrm>
            <a:off x="8639072" y="4663225"/>
            <a:ext cx="382200" cy="3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áng nhẹ 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